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>
        <p:scale>
          <a:sx n="50" d="100"/>
          <a:sy n="50" d="100"/>
        </p:scale>
        <p:origin x="624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AoFxp_8tQ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VmhZchs3zQ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MWxOa_adY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1560082">
            <a:off x="1078523" y="1098387"/>
            <a:ext cx="10318418" cy="4394988"/>
          </a:xfrm>
        </p:spPr>
        <p:txBody>
          <a:bodyPr/>
          <a:lstStyle/>
          <a:p>
            <a:r>
              <a:rPr lang="pl-PL" sz="12000" b="1" dirty="0" smtClean="0">
                <a:latin typeface="Chiller" panose="04020404031007020602" pitchFamily="82" charset="0"/>
              </a:rPr>
              <a:t>Motywacja</a:t>
            </a:r>
            <a:br>
              <a:rPr lang="pl-PL" sz="12000" b="1" dirty="0" smtClean="0">
                <a:latin typeface="Chiller" panose="04020404031007020602" pitchFamily="82" charset="0"/>
              </a:rPr>
            </a:br>
            <a:r>
              <a:rPr lang="pl-PL" sz="6000" b="1" dirty="0" smtClean="0">
                <a:latin typeface="Chiller" panose="04020404031007020602" pitchFamily="82" charset="0"/>
              </a:rPr>
              <a:t>do nauki w swoim pokoju</a:t>
            </a:r>
            <a:endParaRPr lang="pl-PL" sz="6000" b="1" dirty="0">
              <a:latin typeface="Chiller" panose="04020404031007020602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>
                <a:latin typeface="Gill Sans MT Condensed" panose="020B0506020104020203" pitchFamily="34" charset="-18"/>
              </a:rPr>
              <a:t>Klasy 4 -8 </a:t>
            </a:r>
          </a:p>
          <a:p>
            <a:r>
              <a:rPr lang="pl-PL" dirty="0" smtClean="0">
                <a:latin typeface="Gill Sans MT Condensed" panose="020B0506020104020203" pitchFamily="34" charset="-18"/>
              </a:rPr>
              <a:t>Szkoła Podstawowa nr 61 w Szczecinie</a:t>
            </a:r>
            <a:endParaRPr lang="pl-PL" dirty="0">
              <a:latin typeface="Gill Sans MT Condensed" panose="020B0506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2080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Wewnętrzna motywacja – poczucie sukcesu!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1720" y="2217830"/>
            <a:ext cx="6428105" cy="42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Technika pomarańczy – umiejętność skupiania uwagi – </a:t>
            </a:r>
            <a:r>
              <a:rPr lang="pl-PL" sz="1100" dirty="0" smtClean="0"/>
              <a:t>kliknij w grafikę</a:t>
            </a:r>
            <a:endParaRPr lang="pl-PL" sz="1100" dirty="0"/>
          </a:p>
        </p:txBody>
      </p:sp>
      <p:pic>
        <p:nvPicPr>
          <p:cNvPr id="4" name="FAoFxp_8tQ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81576" y="2087880"/>
            <a:ext cx="7976824" cy="448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6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93562" cy="1903615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Chiller" panose="04020404031007020602" pitchFamily="82" charset="0"/>
              </a:rPr>
              <a:t>Uwierz  w siebie!</a:t>
            </a:r>
            <a:br>
              <a:rPr lang="pl-PL" b="1" dirty="0" smtClean="0">
                <a:latin typeface="Chiller" panose="04020404031007020602" pitchFamily="82" charset="0"/>
              </a:rPr>
            </a:br>
            <a:r>
              <a:rPr lang="pl-PL" b="1" dirty="0" smtClean="0">
                <a:latin typeface="Chiller" panose="04020404031007020602" pitchFamily="82" charset="0"/>
              </a:rPr>
              <a:t>Na pewno się uda! Bo jak nie wy - to kto?</a:t>
            </a:r>
            <a:endParaRPr lang="pl-PL" b="1" dirty="0">
              <a:latin typeface="Chiller" panose="04020404031007020602" pitchFamily="82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1034" y="1813559"/>
            <a:ext cx="7054850" cy="470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59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0528084">
            <a:off x="1251678" y="382385"/>
            <a:ext cx="10178322" cy="1492132"/>
          </a:xfrm>
        </p:spPr>
        <p:txBody>
          <a:bodyPr>
            <a:noAutofit/>
          </a:bodyPr>
          <a:lstStyle/>
          <a:p>
            <a:r>
              <a:rPr lang="pl-PL" sz="2000" dirty="0" smtClean="0">
                <a:latin typeface="Comic Sans MS" panose="030F0702030302020204" pitchFamily="66" charset="0"/>
              </a:rPr>
              <a:t>Dziękuję za uwagę</a:t>
            </a:r>
            <a:br>
              <a:rPr lang="pl-PL" sz="2000" dirty="0" smtClean="0">
                <a:latin typeface="Comic Sans MS" panose="030F0702030302020204" pitchFamily="66" charset="0"/>
              </a:rPr>
            </a:br>
            <a:r>
              <a:rPr lang="pl-PL" sz="2000" dirty="0" smtClean="0">
                <a:latin typeface="Comic Sans MS" panose="030F0702030302020204" pitchFamily="66" charset="0"/>
              </a:rPr>
              <a:t>Pozdrawiam </a:t>
            </a:r>
            <a:br>
              <a:rPr lang="pl-PL" sz="2000" dirty="0" smtClean="0">
                <a:latin typeface="Comic Sans MS" panose="030F0702030302020204" pitchFamily="66" charset="0"/>
              </a:rPr>
            </a:br>
            <a:r>
              <a:rPr lang="pl-PL" sz="2000" dirty="0" smtClean="0">
                <a:latin typeface="Comic Sans MS" panose="030F0702030302020204" pitchFamily="66" charset="0"/>
              </a:rPr>
              <a:t>Pedagog szkolny</a:t>
            </a:r>
            <a:br>
              <a:rPr lang="pl-PL" sz="2000" dirty="0" smtClean="0">
                <a:latin typeface="Comic Sans MS" panose="030F0702030302020204" pitchFamily="66" charset="0"/>
              </a:rPr>
            </a:br>
            <a:r>
              <a:rPr lang="pl-PL" sz="2000" dirty="0" err="1" smtClean="0">
                <a:latin typeface="Comic Sans MS" panose="030F0702030302020204" pitchFamily="66" charset="0"/>
              </a:rPr>
              <a:t>natalia</a:t>
            </a:r>
            <a:r>
              <a:rPr lang="pl-PL" sz="2000" dirty="0" smtClean="0">
                <a:latin typeface="Comic Sans MS" panose="030F0702030302020204" pitchFamily="66" charset="0"/>
              </a:rPr>
              <a:t> </a:t>
            </a:r>
            <a:r>
              <a:rPr lang="pl-PL" sz="2000" dirty="0" err="1" smtClean="0">
                <a:latin typeface="Comic Sans MS" panose="030F0702030302020204" pitchFamily="66" charset="0"/>
              </a:rPr>
              <a:t>kociubińska</a:t>
            </a:r>
            <a:endParaRPr lang="pl-PL" sz="2000" dirty="0">
              <a:latin typeface="Comic Sans MS" panose="030F0702030302020204" pitchFamily="66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8105" y="1493520"/>
            <a:ext cx="5036069" cy="485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32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37884" y="430305"/>
            <a:ext cx="3092115" cy="5448301"/>
          </a:xfrm>
        </p:spPr>
        <p:txBody>
          <a:bodyPr>
            <a:noAutofit/>
          </a:bodyPr>
          <a:lstStyle/>
          <a:p>
            <a:r>
              <a:rPr lang="pl-PL" sz="4000" dirty="0" smtClean="0"/>
              <a:t>Żeby mi się chciało tak jak mi się nie chce...!</a:t>
            </a:r>
            <a:endParaRPr lang="pl-PL" sz="40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657" y="700508"/>
            <a:ext cx="6939990" cy="5204992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9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Bodoni MT Poster Compressed" panose="02070706080601050204" pitchFamily="18" charset="0"/>
              </a:rPr>
              <a:t>Poznajcie psa o imieniu pip…</a:t>
            </a:r>
            <a:br>
              <a:rPr lang="pl-PL" dirty="0" smtClean="0">
                <a:latin typeface="Bodoni MT Poster Compressed" panose="02070706080601050204" pitchFamily="18" charset="0"/>
              </a:rPr>
            </a:br>
            <a:r>
              <a:rPr lang="pl-PL" dirty="0" smtClean="0">
                <a:latin typeface="Bodoni MT Poster Compressed" panose="02070706080601050204" pitchFamily="18" charset="0"/>
              </a:rPr>
              <a:t>czyli psa, który chciał – chcieć </a:t>
            </a:r>
            <a:r>
              <a:rPr lang="pl-PL" dirty="0" smtClean="0">
                <a:latin typeface="Bodoni MT Poster Compressed" panose="02070706080601050204" pitchFamily="18" charset="0"/>
                <a:sym typeface="Wingdings" panose="05000000000000000000" pitchFamily="2" charset="2"/>
              </a:rPr>
              <a:t></a:t>
            </a:r>
            <a:endParaRPr lang="pl-PL" dirty="0">
              <a:latin typeface="Bodoni MT Poster Compressed" panose="02070706080601050204" pitchFamily="18" charset="0"/>
            </a:endParaRPr>
          </a:p>
        </p:txBody>
      </p:sp>
      <p:pic>
        <p:nvPicPr>
          <p:cNvPr id="4" name="YVmhZchs3z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37824" y="2072714"/>
            <a:ext cx="8232317" cy="4630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13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Chiller" panose="04020404031007020602" pitchFamily="82" charset="0"/>
              </a:rPr>
              <a:t>Motywacja?  Co to takiego?</a:t>
            </a:r>
            <a:br>
              <a:rPr lang="pl-PL" b="1" dirty="0" smtClean="0">
                <a:latin typeface="Chiller" panose="04020404031007020602" pitchFamily="82" charset="0"/>
              </a:rPr>
            </a:br>
            <a:r>
              <a:rPr lang="pl-PL" b="1" dirty="0" smtClean="0">
                <a:latin typeface="Chiller" panose="04020404031007020602" pitchFamily="82" charset="0"/>
              </a:rPr>
              <a:t/>
            </a:r>
            <a:br>
              <a:rPr lang="pl-PL" b="1" dirty="0" smtClean="0">
                <a:latin typeface="Chiller" panose="04020404031007020602" pitchFamily="82" charset="0"/>
              </a:rPr>
            </a:br>
            <a:r>
              <a:rPr lang="pl-PL" b="1" dirty="0" smtClean="0">
                <a:latin typeface="Chiller" panose="04020404031007020602" pitchFamily="82" charset="0"/>
              </a:rPr>
              <a:t/>
            </a:r>
            <a:br>
              <a:rPr lang="pl-PL" b="1" dirty="0" smtClean="0">
                <a:latin typeface="Chiller" panose="04020404031007020602" pitchFamily="82" charset="0"/>
              </a:rPr>
            </a:br>
            <a:endParaRPr lang="pl-PL" b="1" dirty="0">
              <a:latin typeface="Chiller" panose="04020404031007020602" pitchFamily="8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4495" y="-6002658"/>
            <a:ext cx="15754350" cy="157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Motywacja?  Co to takiego?</a:t>
            </a:r>
            <a:endParaRPr lang="pl-PL" dirty="0"/>
          </a:p>
        </p:txBody>
      </p:sp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4000" dirty="0" smtClean="0">
                <a:latin typeface="Century" panose="02040604050505020304" pitchFamily="18" charset="0"/>
              </a:rPr>
              <a:t>Zatem… motywacja to energia i wola, chęć do </a:t>
            </a:r>
            <a:r>
              <a:rPr lang="pl-PL" sz="4000" dirty="0">
                <a:latin typeface="Century" panose="02040604050505020304" pitchFamily="18" charset="0"/>
              </a:rPr>
              <a:t>działania. </a:t>
            </a:r>
            <a:endParaRPr lang="pl-PL" sz="4000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pl-PL" sz="4000" dirty="0" smtClean="0">
                <a:latin typeface="Century" panose="02040604050505020304" pitchFamily="18" charset="0"/>
              </a:rPr>
              <a:t>Gdy </a:t>
            </a:r>
            <a:r>
              <a:rPr lang="pl-PL" sz="4000" dirty="0">
                <a:latin typeface="Century" panose="02040604050505020304" pitchFamily="18" charset="0"/>
              </a:rPr>
              <a:t>jesteś </a:t>
            </a:r>
            <a:r>
              <a:rPr lang="pl-PL" sz="4000" dirty="0" smtClean="0">
                <a:latin typeface="Century" panose="02040604050505020304" pitchFamily="18" charset="0"/>
              </a:rPr>
              <a:t>zmotywowany/a </a:t>
            </a:r>
            <a:r>
              <a:rPr lang="pl-PL" sz="4000" dirty="0">
                <a:latin typeface="Century" panose="02040604050505020304" pitchFamily="18" charset="0"/>
              </a:rPr>
              <a:t>do czegoś, to czujesz w sobie energię, która ukierunkowana jest na dany cel. Ale motywacja to nie tylko energia do działania, to przede wszystkim wybór, który podjęliśmy: ja chcę coś zrobić.</a:t>
            </a:r>
          </a:p>
        </p:txBody>
      </p:sp>
    </p:spTree>
    <p:extLst>
      <p:ext uri="{BB962C8B-B14F-4D97-AF65-F5344CB8AC3E}">
        <p14:creationId xmlns:p14="http://schemas.microsoft.com/office/powerpoint/2010/main" val="1886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6733" y="640080"/>
            <a:ext cx="9568343" cy="6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się uczyć, żeby się nauczyć?</a:t>
            </a:r>
            <a:endParaRPr lang="pl-PL" dirty="0"/>
          </a:p>
        </p:txBody>
      </p:sp>
      <p:pic>
        <p:nvPicPr>
          <p:cNvPr id="4" name="4MWxOa_adY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98955" y="1325877"/>
            <a:ext cx="9591044" cy="539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4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zmotywować samego siebie?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251678" y="1203960"/>
            <a:ext cx="10178322" cy="5212079"/>
          </a:xfrm>
        </p:spPr>
        <p:txBody>
          <a:bodyPr>
            <a:normAutofit/>
          </a:bodyPr>
          <a:lstStyle/>
          <a:p>
            <a:endParaRPr lang="pl-PL" dirty="0"/>
          </a:p>
          <a:p>
            <a:r>
              <a:rPr lang="pl-PL" dirty="0"/>
              <a:t>    Znajdź ważne powody do nauki- odpowiedz sobie na pytanie, po co i dlaczego się uczysz?</a:t>
            </a:r>
          </a:p>
          <a:p>
            <a:r>
              <a:rPr lang="pl-PL" dirty="0"/>
              <a:t>    Stwórz listę korzyści płynących z nauki</a:t>
            </a:r>
            <a:r>
              <a:rPr lang="pl-PL" dirty="0" smtClean="0"/>
              <a:t>.</a:t>
            </a:r>
            <a:endParaRPr lang="pl-PL" dirty="0"/>
          </a:p>
          <a:p>
            <a:pPr marL="0" indent="0">
              <a:buNone/>
            </a:pPr>
            <a:r>
              <a:rPr lang="pl-PL" b="1" dirty="0"/>
              <a:t>Ucz się w inspirującym </a:t>
            </a:r>
            <a:r>
              <a:rPr lang="pl-PL" b="1" dirty="0" smtClean="0"/>
              <a:t>miejscu</a:t>
            </a:r>
            <a:endParaRPr lang="pl-PL" dirty="0"/>
          </a:p>
          <a:p>
            <a:r>
              <a:rPr lang="pl-PL" dirty="0"/>
              <a:t>    Stwórz lub znajdź miejsce, które będzie dobrze zorganizowane, czyste i wolne od rozpraszaczy.</a:t>
            </a:r>
          </a:p>
          <a:p>
            <a:r>
              <a:rPr lang="pl-PL" dirty="0"/>
              <a:t>    Upewnij się, że wszystkie, potrzebne materiały masz pod ręką, co zapewni Tobie skupienie.</a:t>
            </a:r>
          </a:p>
          <a:p>
            <a:r>
              <a:rPr lang="pl-PL" dirty="0"/>
              <a:t>    Nie odkładaj żadnej pracy na następny dzień- zbyt duża ilość materiału może spowodować obniżenie Twojej motywacji do nauki.</a:t>
            </a:r>
          </a:p>
          <a:p>
            <a:r>
              <a:rPr lang="pl-PL" dirty="0"/>
              <a:t>    Rób sobie przerwy, optymalny czas skupienia uwagi to 45 minut, następnie przerwa ok. 15 minut ( nie więcej) i powróć do nauki.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314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zmotywować samego siebie?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1341121"/>
            <a:ext cx="9035322" cy="4751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u="sng" dirty="0"/>
              <a:t>Stwórz sobie system </a:t>
            </a:r>
            <a:r>
              <a:rPr lang="pl-PL" b="1" u="sng" dirty="0" smtClean="0"/>
              <a:t>nagród</a:t>
            </a:r>
            <a:endParaRPr lang="pl-PL" dirty="0"/>
          </a:p>
          <a:p>
            <a:r>
              <a:rPr lang="pl-PL" dirty="0"/>
              <a:t>    Nagrody wykorzystaj, jako paliwo do dalszej motywacji.</a:t>
            </a:r>
          </a:p>
          <a:p>
            <a:r>
              <a:rPr lang="pl-PL" dirty="0"/>
              <a:t>    Duże partie materiału rozłóż na mniejsze etapy, które będziesz wspierać przez swój system nagród</a:t>
            </a:r>
            <a:r>
              <a:rPr lang="pl-PL" dirty="0" smtClean="0"/>
              <a:t>.</a:t>
            </a:r>
            <a:endParaRPr lang="pl-PL" dirty="0"/>
          </a:p>
          <a:p>
            <a:r>
              <a:rPr lang="pl-PL" dirty="0"/>
              <a:t> Ucz się z innymi ( za </a:t>
            </a:r>
            <a:r>
              <a:rPr lang="pl-PL" dirty="0" err="1"/>
              <a:t>pomoca</a:t>
            </a:r>
            <a:r>
              <a:rPr lang="pl-PL" dirty="0"/>
              <a:t> dostępnych portali społecznościowych) – znajdź partnera, z którym będziesz na bieżąco dzielić się wiedzą i </a:t>
            </a:r>
            <a:r>
              <a:rPr lang="pl-PL" dirty="0" smtClean="0"/>
              <a:t>spostrzeżeniami</a:t>
            </a:r>
            <a:endParaRPr lang="pl-PL" dirty="0"/>
          </a:p>
          <a:p>
            <a:pPr marL="0" indent="0">
              <a:buNone/>
            </a:pPr>
            <a:r>
              <a:rPr lang="pl-PL" b="1" u="sng" dirty="0" smtClean="0"/>
              <a:t>   </a:t>
            </a:r>
            <a:r>
              <a:rPr lang="pl-PL" b="1" u="sng" dirty="0"/>
              <a:t>Wspólnie monitorujcie postępy w nauce.</a:t>
            </a:r>
          </a:p>
          <a:p>
            <a:r>
              <a:rPr lang="pl-PL" dirty="0"/>
              <a:t>    Rozmawiajcie o tym, co jest dla Was ważne, fascynujące.</a:t>
            </a:r>
          </a:p>
          <a:p>
            <a:pPr marL="0" indent="0">
              <a:buNone/>
            </a:pPr>
            <a:r>
              <a:rPr lang="pl-PL" b="1" u="sng" dirty="0" smtClean="0"/>
              <a:t>Wprowadź </a:t>
            </a:r>
            <a:r>
              <a:rPr lang="pl-PL" b="1" u="sng" dirty="0"/>
              <a:t>poranną rutynę </a:t>
            </a:r>
            <a:r>
              <a:rPr lang="pl-PL" dirty="0"/>
              <a:t>– rozpocznij dzień od czegoś inspirującego, co spowoduje większą motywację, np. przeczytaj coś, porozmawiaj z kimś, kto wyzwoli w Tobie motywację.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68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TM10001106[[fn=Znaczek]]</Template>
  <TotalTime>55</TotalTime>
  <Words>355</Words>
  <Application>Microsoft Office PowerPoint</Application>
  <PresentationFormat>Panoramiczny</PresentationFormat>
  <Paragraphs>31</Paragraphs>
  <Slides>13</Slides>
  <Notes>0</Notes>
  <HiddenSlides>0</HiddenSlides>
  <MMClips>3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3" baseType="lpstr">
      <vt:lpstr>Arial</vt:lpstr>
      <vt:lpstr>Bodoni MT Poster Compressed</vt:lpstr>
      <vt:lpstr>Century</vt:lpstr>
      <vt:lpstr>Chiller</vt:lpstr>
      <vt:lpstr>Comic Sans MS</vt:lpstr>
      <vt:lpstr>Gill Sans MT</vt:lpstr>
      <vt:lpstr>Gill Sans MT Condensed</vt:lpstr>
      <vt:lpstr>Impact</vt:lpstr>
      <vt:lpstr>Wingdings</vt:lpstr>
      <vt:lpstr>Badge</vt:lpstr>
      <vt:lpstr>Motywacja do nauki w swoim pokoju</vt:lpstr>
      <vt:lpstr>Żeby mi się chciało tak jak mi się nie chce...!</vt:lpstr>
      <vt:lpstr>Poznajcie psa o imieniu pip… czyli psa, który chciał – chcieć </vt:lpstr>
      <vt:lpstr>Motywacja?  Co to takiego?   </vt:lpstr>
      <vt:lpstr>Motywacja?  Co to takiego?</vt:lpstr>
      <vt:lpstr>Prezentacja programu PowerPoint</vt:lpstr>
      <vt:lpstr>Jak się uczyć, żeby się nauczyć?</vt:lpstr>
      <vt:lpstr>Jak zmotywować samego siebie?</vt:lpstr>
      <vt:lpstr>Jak zmotywować samego siebie?</vt:lpstr>
      <vt:lpstr>Wewnętrzna motywacja – poczucie sukcesu!</vt:lpstr>
      <vt:lpstr>Technika pomarańczy – umiejętność skupiania uwagi – kliknij w grafikę</vt:lpstr>
      <vt:lpstr>Uwierz  w siebie! Na pewno się uda! Bo jak nie wy - to kto?</vt:lpstr>
      <vt:lpstr>Dziękuję za uwagę Pozdrawiam  Pedagog szkolny natalia kociubińska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motywacja</dc:title>
  <dc:creator>Ja</dc:creator>
  <cp:lastModifiedBy>Ja</cp:lastModifiedBy>
  <cp:revision>6</cp:revision>
  <dcterms:created xsi:type="dcterms:W3CDTF">2020-11-15T10:40:13Z</dcterms:created>
  <dcterms:modified xsi:type="dcterms:W3CDTF">2020-11-15T11:36:01Z</dcterms:modified>
</cp:coreProperties>
</file>